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9601200" cx="7315200"/>
  <p:notesSz cx="6858000" cy="9144000"/>
  <p:embeddedFontLst>
    <p:embeddedFont>
      <p:font typeface="Halant"/>
      <p:regular r:id="rId13"/>
      <p:bold r:id="rId14"/>
    </p:embeddedFont>
    <p:embeddedFont>
      <p:font typeface="Inter SemiBold"/>
      <p:regular r:id="rId15"/>
      <p:bold r:id="rId16"/>
      <p:italic r:id="rId17"/>
      <p:boldItalic r:id="rId18"/>
    </p:embeddedFont>
    <p:embeddedFont>
      <p:font typeface="Inter"/>
      <p:regular r:id="rId19"/>
      <p:bold r:id="rId20"/>
      <p:italic r:id="rId21"/>
      <p:boldItalic r:id="rId22"/>
    </p:embeddedFont>
    <p:embeddedFont>
      <p:font typeface="Plus Jakarta Sans Medium"/>
      <p:regular r:id="rId23"/>
      <p:bold r:id="rId24"/>
      <p:italic r:id="rId25"/>
      <p:boldItalic r:id="rId26"/>
    </p:embeddedFont>
    <p:embeddedFont>
      <p:font typeface="Inter Medium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  <p15:guide id="3" pos="278">
          <p15:clr>
            <a:srgbClr val="747775"/>
          </p15:clr>
        </p15:guide>
        <p15:guide id="4" pos="4330">
          <p15:clr>
            <a:srgbClr val="747775"/>
          </p15:clr>
        </p15:guide>
        <p15:guide id="5" orient="horz" pos="5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AC3BFF8-C891-4CD7-98B3-B8F8D04B73A4}">
  <a:tblStyle styleId="{5AC3BFF8-C891-4CD7-98B3-B8F8D04B73A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346C9EB-AE91-4910-8C9E-0C8BB8F85E22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024" orient="horz"/>
        <p:guide pos="2304"/>
        <p:guide pos="278"/>
        <p:guide pos="4330"/>
        <p:guide pos="588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.fntdata"/><Relationship Id="rId22" Type="http://schemas.openxmlformats.org/officeDocument/2006/relationships/font" Target="fonts/Inter-boldItalic.fntdata"/><Relationship Id="rId21" Type="http://schemas.openxmlformats.org/officeDocument/2006/relationships/font" Target="fonts/Inter-italic.fntdata"/><Relationship Id="rId24" Type="http://schemas.openxmlformats.org/officeDocument/2006/relationships/font" Target="fonts/PlusJakartaSansMedium-bold.fntdata"/><Relationship Id="rId23" Type="http://schemas.openxmlformats.org/officeDocument/2006/relationships/font" Target="fonts/PlusJakartaSansMedium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PlusJakartaSansMedium-boldItalic.fntdata"/><Relationship Id="rId25" Type="http://schemas.openxmlformats.org/officeDocument/2006/relationships/font" Target="fonts/PlusJakartaSansMedium-italic.fntdata"/><Relationship Id="rId28" Type="http://schemas.openxmlformats.org/officeDocument/2006/relationships/font" Target="fonts/InterMedium-bold.fntdata"/><Relationship Id="rId27" Type="http://schemas.openxmlformats.org/officeDocument/2006/relationships/font" Target="fonts/InterMedium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InterMedium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schemas.openxmlformats.org/officeDocument/2006/relationships/font" Target="fonts/InterMedium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Halant-regular.fntdata"/><Relationship Id="rId12" Type="http://schemas.openxmlformats.org/officeDocument/2006/relationships/slide" Target="slides/slide6.xml"/><Relationship Id="rId15" Type="http://schemas.openxmlformats.org/officeDocument/2006/relationships/font" Target="fonts/InterSemiBold-regular.fntdata"/><Relationship Id="rId14" Type="http://schemas.openxmlformats.org/officeDocument/2006/relationships/font" Target="fonts/Halant-bold.fntdata"/><Relationship Id="rId17" Type="http://schemas.openxmlformats.org/officeDocument/2006/relationships/font" Target="fonts/InterSemiBold-italic.fntdata"/><Relationship Id="rId16" Type="http://schemas.openxmlformats.org/officeDocument/2006/relationships/font" Target="fonts/InterSemiBold-bold.fntdata"/><Relationship Id="rId19" Type="http://schemas.openxmlformats.org/officeDocument/2006/relationships/font" Target="fonts/Inter-regular.fntdata"/><Relationship Id="rId18" Type="http://schemas.openxmlformats.org/officeDocument/2006/relationships/font" Target="fonts/InterSemiBold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cf8b2450f_0_14:notes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cf8b2450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1eff5933fc_0_63:notes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1eff5933fc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1d0fe72ade_0_0:notes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1d0fe72ad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1eff5933fc_0_0:notes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1eff5933f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1d0fe72ade_0_10:notes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1d0fe72ad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1d0fe72ade_0_20:notes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1d0fe72ade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49367" y="1389873"/>
            <a:ext cx="6816600" cy="3831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49360" y="5290367"/>
            <a:ext cx="6816600" cy="14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49360" y="2064767"/>
            <a:ext cx="6816600" cy="366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49360" y="5884153"/>
            <a:ext cx="6816600" cy="242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49360" y="4014920"/>
            <a:ext cx="6816600" cy="157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49360" y="830713"/>
            <a:ext cx="6816600" cy="10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49360" y="2151287"/>
            <a:ext cx="6816600" cy="63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49360" y="830713"/>
            <a:ext cx="6816600" cy="10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49360" y="2151287"/>
            <a:ext cx="3199800" cy="63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865920" y="2151287"/>
            <a:ext cx="3199800" cy="63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49360" y="830713"/>
            <a:ext cx="6816600" cy="10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49360" y="1037120"/>
            <a:ext cx="2246400" cy="141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49360" y="2593920"/>
            <a:ext cx="2246400" cy="59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392200" y="840280"/>
            <a:ext cx="5094300" cy="763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657600" y="-233"/>
            <a:ext cx="3657600" cy="9601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2400" y="2301927"/>
            <a:ext cx="3236100" cy="276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2400" y="5232407"/>
            <a:ext cx="3236100" cy="230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3951600" y="1351607"/>
            <a:ext cx="3069600" cy="689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49360" y="7897073"/>
            <a:ext cx="4799100" cy="112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9360" y="830713"/>
            <a:ext cx="6816600" cy="10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9360" y="2151287"/>
            <a:ext cx="6816600" cy="63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441450" y="11181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{5AC3BFF8-C891-4CD7-98B3-B8F8D04B73A4}</a:tableStyleId>
              </a:tblPr>
              <a:tblGrid>
                <a:gridCol w="6539175"/>
              </a:tblGrid>
              <a:tr h="286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Directions: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 Follow along with the slides to answer the following questions.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u="sng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Cortés and the Triple Alliance/Mexica</a:t>
                      </a:r>
                      <a:endParaRPr b="1" u="sng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People and Places to Know: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Who were the Triple Alliance/Mexica?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a </a:t>
                      </a:r>
                      <a:r>
                        <a:rPr i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tlatoani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Who was Moctezuma?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Who were the Tlaxcala?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Where was Tenochtitlan?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On the map: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00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Label Tenochtitlan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00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Draw the route of Cortés and the conquistadors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00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Color the boundaries of the Triple Alliance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00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Label the area controlled by the Tlaxcalans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127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b="0" l="0" r="59947" t="0"/>
          <a:stretch/>
        </p:blipFill>
        <p:spPr>
          <a:xfrm rot="5400000">
            <a:off x="2089663" y="5146651"/>
            <a:ext cx="3135874" cy="4404051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441450" y="9034975"/>
            <a:ext cx="6432300" cy="4182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109725" lIns="109725" spcFirstLastPara="1" rIns="109725" wrap="square" tIns="1097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 SemiBold"/>
                <a:ea typeface="Inter SemiBold"/>
                <a:cs typeface="Inter SemiBold"/>
                <a:sym typeface="Inter SemiBold"/>
              </a:rPr>
              <a:t>Historical Thinking Skill: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 Causation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0" y="0"/>
            <a:ext cx="7315200" cy="9879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Pre-Reading Notes Guide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The Aztecs</a:t>
            </a:r>
            <a:endParaRPr sz="24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550" y="220497"/>
            <a:ext cx="1008511" cy="41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100" y="8923350"/>
            <a:ext cx="405811" cy="405811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/>
        </p:nvSpPr>
        <p:spPr>
          <a:xfrm>
            <a:off x="0" y="0"/>
            <a:ext cx="7315200" cy="8814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Halant"/>
                <a:ea typeface="Halant"/>
                <a:cs typeface="Halant"/>
                <a:sym typeface="Halant"/>
              </a:rPr>
              <a:t>Causation</a:t>
            </a:r>
            <a:endParaRPr sz="14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Inter Medium"/>
                <a:ea typeface="Inter Medium"/>
                <a:cs typeface="Inter Medium"/>
                <a:sym typeface="Inter Medium"/>
              </a:rPr>
              <a:t>The Aztecs</a:t>
            </a:r>
            <a:endParaRPr sz="1900"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550" y="220497"/>
            <a:ext cx="994388" cy="412343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520825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0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279180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601318" y="869949"/>
            <a:ext cx="62853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86450" lIns="86450" spcFirstLastPara="1" rIns="86450" wrap="square" tIns="864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b="1" i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After viewing each source, answer the questions in each column. For Column 1, determine what topics were addressed </a:t>
            </a:r>
            <a:r>
              <a:rPr lang="en" sz="1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(Alliance Formation, Military Strength and Strategy, Tributary System &amp; Administrative Control, Geographic Advantage, Religious Integration, Trade Networks, Agricultural Innovations)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601318" y="179057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{F346C9EB-AE91-4910-8C9E-0C8BB8F85E22}</a:tableStyleId>
              </a:tblPr>
              <a:tblGrid>
                <a:gridCol w="1372325"/>
                <a:gridCol w="1372325"/>
                <a:gridCol w="1770225"/>
                <a:gridCol w="1770225"/>
              </a:tblGrid>
              <a:tr h="363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Source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Topics Addressed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Observations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Inferences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1: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Folio (page) 64 of </a:t>
                      </a:r>
                      <a:r>
                        <a:rPr i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Codex Mendoza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2: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Folios (pages) 21 and 37 of </a:t>
                      </a:r>
                      <a:r>
                        <a:rPr i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Codex Mendoza</a:t>
                      </a:r>
                      <a:endParaRPr i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3: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Frederic Hicks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4: Michael E. Smith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100" y="8923350"/>
            <a:ext cx="405811" cy="405811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0" y="0"/>
            <a:ext cx="7315200" cy="8814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Halant"/>
                <a:ea typeface="Halant"/>
                <a:cs typeface="Halant"/>
                <a:sym typeface="Halant"/>
              </a:rPr>
              <a:t>Causation</a:t>
            </a:r>
            <a:endParaRPr sz="14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Inter Medium"/>
                <a:ea typeface="Inter Medium"/>
                <a:cs typeface="Inter Medium"/>
                <a:sym typeface="Inter Medium"/>
              </a:rPr>
              <a:t>The Aztecs</a:t>
            </a:r>
            <a:endParaRPr sz="1900"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550" y="220497"/>
            <a:ext cx="994388" cy="412343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520825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0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279180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601318" y="869949"/>
            <a:ext cx="6285300" cy="9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86450" lIns="86450" spcFirstLastPara="1" rIns="86450" wrap="square" tIns="864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b="1" i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After viewing each source, answer the questions in each column. For Column 1, determine what topics were addressed </a:t>
            </a:r>
            <a:r>
              <a:rPr lang="en" sz="1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(Alliance Formation, Military Strength and Strategy, Tributary System &amp; Administrative Control, Geographic Advantage, Religious Integration, Trade Networks, Agricultural Innovations)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80" name="Google Shape;80;p15"/>
          <p:cNvGraphicFramePr/>
          <p:nvPr/>
        </p:nvGraphicFramePr>
        <p:xfrm>
          <a:off x="601318" y="179057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{F346C9EB-AE91-4910-8C9E-0C8BB8F85E22}</a:tableStyleId>
              </a:tblPr>
              <a:tblGrid>
                <a:gridCol w="1372325"/>
                <a:gridCol w="1372325"/>
                <a:gridCol w="1770225"/>
                <a:gridCol w="1770225"/>
              </a:tblGrid>
              <a:tr h="363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Source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Topics Addressed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Observations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Inferences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5: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Manuel Aguilar-Moreno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6: Camilla Townsend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7.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Folio (page) 70 of Codex Magliabechian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8.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Fray Diego Durán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6"/>
          <p:cNvPicPr preferRelativeResize="0"/>
          <p:nvPr/>
        </p:nvPicPr>
        <p:blipFill rotWithShape="1">
          <a:blip r:embed="rId3">
            <a:alphaModFix/>
          </a:blip>
          <a:srcRect b="0" l="0" r="59947" t="0"/>
          <a:stretch/>
        </p:blipFill>
        <p:spPr>
          <a:xfrm rot="5400000">
            <a:off x="2351949" y="5266862"/>
            <a:ext cx="2611301" cy="366735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6" name="Google Shape;86;p16"/>
          <p:cNvGraphicFramePr/>
          <p:nvPr/>
        </p:nvGraphicFramePr>
        <p:xfrm>
          <a:off x="388013" y="14431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{5AC3BFF8-C891-4CD7-98B3-B8F8D04B73A4}</a:tableStyleId>
              </a:tblPr>
              <a:tblGrid>
                <a:gridCol w="6539175"/>
              </a:tblGrid>
              <a:tr h="286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Directions: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 Follow along with the slides to answer the following questions.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u="sng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Cortés and the Triple Alliance/Mexica</a:t>
                      </a:r>
                      <a:endParaRPr b="1" u="sng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People and Places to Know: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Who were the Triple Alliance/Mexica?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coalition formed by three groups to form the Aztec Empire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a tlatoani?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political and military ruler of the Mexica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Who was Moctezuma?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</a:t>
                      </a:r>
                      <a:r>
                        <a:rPr b="1" i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tlatoani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of the Mexica from 1502 to 1520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Who were the Tlaxcala?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group of Nahua city-states allied with the Spanish against the Mexica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Where was Tenochtitlan?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capital city of the Mexica was located on an island in Lake Texcoco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On the map: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00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Label Tenochtitlan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00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Draw the route of Cortés and the conquistadors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00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Color the boundaries of the Triple Alliance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00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Label the area controlled by the Tlaxcalans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7" name="Google Shape;87;p16"/>
          <p:cNvSpPr txBox="1"/>
          <p:nvPr/>
        </p:nvSpPr>
        <p:spPr>
          <a:xfrm>
            <a:off x="441450" y="9034975"/>
            <a:ext cx="6432300" cy="4182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109725" lIns="109725" spcFirstLastPara="1" rIns="109725" wrap="square" tIns="1097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 SemiBold"/>
                <a:ea typeface="Inter SemiBold"/>
                <a:cs typeface="Inter SemiBold"/>
                <a:sym typeface="Inter SemiBold"/>
              </a:rPr>
              <a:t>Historical Thinking Skill: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 Causation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0" y="0"/>
            <a:ext cx="7315200" cy="9879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Pre-Reading Notes Guide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The Aztecs</a:t>
            </a:r>
            <a:r>
              <a:rPr lang="en" sz="24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(Exemplar)</a:t>
            </a:r>
            <a:endParaRPr sz="24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89" name="Google Shape;8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550" y="220497"/>
            <a:ext cx="1008511" cy="41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/>
          <p:nvPr/>
        </p:nvSpPr>
        <p:spPr>
          <a:xfrm>
            <a:off x="3529450" y="7414075"/>
            <a:ext cx="745800" cy="665700"/>
          </a:xfrm>
          <a:prstGeom prst="ellipse">
            <a:avLst/>
          </a:prstGeom>
          <a:solidFill>
            <a:srgbClr val="E95C3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6"/>
          <p:cNvSpPr/>
          <p:nvPr/>
        </p:nvSpPr>
        <p:spPr>
          <a:xfrm>
            <a:off x="3843425" y="7590350"/>
            <a:ext cx="183600" cy="172200"/>
          </a:xfrm>
          <a:prstGeom prst="ellipse">
            <a:avLst/>
          </a:prstGeom>
          <a:solidFill>
            <a:srgbClr val="FCF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2" name="Google Shape;92;p16"/>
          <p:cNvCxnSpPr/>
          <p:nvPr/>
        </p:nvCxnSpPr>
        <p:spPr>
          <a:xfrm flipH="1" rot="10800000">
            <a:off x="3946513" y="7001132"/>
            <a:ext cx="549000" cy="6600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3" name="Google Shape;93;p16"/>
          <p:cNvSpPr txBox="1"/>
          <p:nvPr/>
        </p:nvSpPr>
        <p:spPr>
          <a:xfrm>
            <a:off x="4444725" y="6654925"/>
            <a:ext cx="711600" cy="3414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Tlaxcala</a:t>
            </a:r>
            <a:endParaRPr b="1" sz="1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94" name="Google Shape;94;p16"/>
          <p:cNvCxnSpPr/>
          <p:nvPr/>
        </p:nvCxnSpPr>
        <p:spPr>
          <a:xfrm>
            <a:off x="4098913" y="7813532"/>
            <a:ext cx="912600" cy="5553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5" name="Google Shape;95;p16"/>
          <p:cNvSpPr txBox="1"/>
          <p:nvPr/>
        </p:nvSpPr>
        <p:spPr>
          <a:xfrm>
            <a:off x="4779675" y="8447225"/>
            <a:ext cx="711600" cy="444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Triple Alliance</a:t>
            </a:r>
            <a:endParaRPr b="1" sz="1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" name="Google Shape;96;p16"/>
          <p:cNvSpPr/>
          <p:nvPr/>
        </p:nvSpPr>
        <p:spPr>
          <a:xfrm>
            <a:off x="3728275" y="7621900"/>
            <a:ext cx="56400" cy="75000"/>
          </a:xfrm>
          <a:prstGeom prst="plus">
            <a:avLst>
              <a:gd fmla="val 25000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7" name="Google Shape;97;p16"/>
          <p:cNvCxnSpPr/>
          <p:nvPr/>
        </p:nvCxnSpPr>
        <p:spPr>
          <a:xfrm flipH="1" rot="10800000">
            <a:off x="3160488" y="7696907"/>
            <a:ext cx="549000" cy="6600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98" name="Google Shape;98;p16"/>
          <p:cNvSpPr txBox="1"/>
          <p:nvPr/>
        </p:nvSpPr>
        <p:spPr>
          <a:xfrm>
            <a:off x="2126700" y="8158650"/>
            <a:ext cx="978600" cy="3414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Tenochtitlan</a:t>
            </a:r>
            <a:endParaRPr b="1" sz="1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100" y="8923350"/>
            <a:ext cx="405811" cy="405811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7"/>
          <p:cNvSpPr txBox="1"/>
          <p:nvPr/>
        </p:nvSpPr>
        <p:spPr>
          <a:xfrm>
            <a:off x="0" y="0"/>
            <a:ext cx="7315200" cy="8814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Halant"/>
                <a:ea typeface="Halant"/>
                <a:cs typeface="Halant"/>
                <a:sym typeface="Halant"/>
              </a:rPr>
              <a:t>Causation</a:t>
            </a:r>
            <a:endParaRPr sz="14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Inter Medium"/>
                <a:ea typeface="Inter Medium"/>
                <a:cs typeface="Inter Medium"/>
                <a:sym typeface="Inter Medium"/>
              </a:rPr>
              <a:t>The Aztecs (Exemplar)</a:t>
            </a:r>
            <a:endParaRPr sz="1900"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105" name="Google Shape;10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550" y="220497"/>
            <a:ext cx="994388" cy="412343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7"/>
          <p:cNvSpPr txBox="1"/>
          <p:nvPr/>
        </p:nvSpPr>
        <p:spPr>
          <a:xfrm>
            <a:off x="520825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0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7" name="Google Shape;107;p17"/>
          <p:cNvSpPr txBox="1"/>
          <p:nvPr/>
        </p:nvSpPr>
        <p:spPr>
          <a:xfrm>
            <a:off x="279180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8" name="Google Shape;108;p17"/>
          <p:cNvSpPr txBox="1"/>
          <p:nvPr/>
        </p:nvSpPr>
        <p:spPr>
          <a:xfrm>
            <a:off x="601318" y="869949"/>
            <a:ext cx="62853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86450" lIns="86450" spcFirstLastPara="1" rIns="86450" wrap="square" tIns="864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b="1" i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After viewing each source, answer the questions in each column. For Column 1, determine what topics were addressed </a:t>
            </a:r>
            <a:r>
              <a:rPr lang="en" sz="1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(Alliance Formation, Military Strength and Strategy, Tributary System &amp; Administrative Control, Geographic Advantage, Religious Integration, Trade Networks, Agricultural Innovations)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09" name="Google Shape;109;p17"/>
          <p:cNvGraphicFramePr/>
          <p:nvPr/>
        </p:nvGraphicFramePr>
        <p:xfrm>
          <a:off x="601318" y="179057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{F346C9EB-AE91-4910-8C9E-0C8BB8F85E22}</a:tableStyleId>
              </a:tblPr>
              <a:tblGrid>
                <a:gridCol w="1372325"/>
                <a:gridCol w="1372325"/>
                <a:gridCol w="1770225"/>
                <a:gridCol w="1770225"/>
              </a:tblGrid>
              <a:tr h="363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Source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Topics Addressed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Observations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Inferences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1: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Folio (page) 64 of </a:t>
                      </a:r>
                      <a:r>
                        <a:rPr i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Codex Mendoza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Military Strength and Strategy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person is shown as they advance in their social standing. Their clothing becomes more elaborate.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Military success was closely tied to social mobility. This would have motivated common people to zealously participate in warfare and take captives.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2: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Folios (pages) 21 and 37 of </a:t>
                      </a:r>
                      <a:r>
                        <a:rPr i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Codex Mendoza</a:t>
                      </a:r>
                      <a:endParaRPr i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Tributary System and Administrative Control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detailed document shows the various items given as tribute to the Aztec including blankets, costumes, and food.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Aztecs utilized an organized administrative system to manage conquered regions and extract resources.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3: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Frederic Hicks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Military Strength and Strategy, Tributary System and Administrative Control, Alliance Formation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There was significant warfare in the region before the arrival of the Spanish.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Aztec Empire relied heavily on military alliances and conquest to expand, with tribute demands enforcing subjugation and sustaining dominance​.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4: Michael E. Smith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Military Strength and Strategy, </a:t>
                      </a: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Tributary System and Administrative Control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Warfare wasn’t about expanding territory, but gaining access to more resources. There was a protocol to warfare that was followed.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Aztec system of indirect rule reduced resistance by preserving local governance while ensuring economic and political submission​.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100" y="8923350"/>
            <a:ext cx="405811" cy="405811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8"/>
          <p:cNvSpPr txBox="1"/>
          <p:nvPr/>
        </p:nvSpPr>
        <p:spPr>
          <a:xfrm>
            <a:off x="0" y="0"/>
            <a:ext cx="7315200" cy="8814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Halant"/>
                <a:ea typeface="Halant"/>
                <a:cs typeface="Halant"/>
                <a:sym typeface="Halant"/>
              </a:rPr>
              <a:t>Causation</a:t>
            </a:r>
            <a:endParaRPr sz="14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Inter Medium"/>
                <a:ea typeface="Inter Medium"/>
                <a:cs typeface="Inter Medium"/>
                <a:sym typeface="Inter Medium"/>
              </a:rPr>
              <a:t>The Aztecs (Exemplar)</a:t>
            </a:r>
            <a:endParaRPr sz="1900"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116" name="Google Shape;11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550" y="220497"/>
            <a:ext cx="994388" cy="412343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8"/>
          <p:cNvSpPr txBox="1"/>
          <p:nvPr/>
        </p:nvSpPr>
        <p:spPr>
          <a:xfrm>
            <a:off x="520825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0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8" name="Google Shape;118;p18"/>
          <p:cNvSpPr txBox="1"/>
          <p:nvPr/>
        </p:nvSpPr>
        <p:spPr>
          <a:xfrm>
            <a:off x="279180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9" name="Google Shape;119;p18"/>
          <p:cNvSpPr txBox="1"/>
          <p:nvPr/>
        </p:nvSpPr>
        <p:spPr>
          <a:xfrm>
            <a:off x="601318" y="869949"/>
            <a:ext cx="6285300" cy="9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86450" lIns="86450" spcFirstLastPara="1" rIns="86450" wrap="square" tIns="864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b="1" i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After viewing each source, answer the questions in each column. For Column 1, determine what topics were addressed </a:t>
            </a:r>
            <a:r>
              <a:rPr lang="en" sz="1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(Alliance Formation, Military Strength and Strategy, Tributary System &amp; Administrative Control, Geographic Advantage, Religious Integration, Trade Networks, Agricultural Innovations)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20" name="Google Shape;120;p18"/>
          <p:cNvGraphicFramePr/>
          <p:nvPr/>
        </p:nvGraphicFramePr>
        <p:xfrm>
          <a:off x="601318" y="179057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{F346C9EB-AE91-4910-8C9E-0C8BB8F85E22}</a:tableStyleId>
              </a:tblPr>
              <a:tblGrid>
                <a:gridCol w="1372325"/>
                <a:gridCol w="1372325"/>
                <a:gridCol w="1770225"/>
                <a:gridCol w="1770225"/>
              </a:tblGrid>
              <a:tr h="363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Source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Topics Addressed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Observations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Inferences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5: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Manuel Aguilar-Moreno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Geographic Advantage, Agricultural innovations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Valley of Mexico's geography, including lakes and chinampas, provided fertile land and supported a large urban population.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Geographic resources and agricultural innovations were critical to the Aztecs’ ability to sustain a populous and centralized empire​.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6: Camilla Townsend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Tributary System and Administrative Control; Trade Networks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Moctezuma established administrative provinces with organized bureaucracies to ensure tribute collection and support trade.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Centralized administration allowed the Aztecs to exert tighter control over distant territories and facilitate economic integration​.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7.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Folio (page) 70 of Codex Magliabechiano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Religious Integration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ritual human sacrifice is being shown at what looks to be a temple.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Human sacrifice was central to Aztec religious integration, serving both spiritual purposes and reinforcing state authority through fear and devotion​.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8.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Fray Diego Durán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7275" marB="87275" marR="86050" marL="86050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Religious Integration, Military Strength and Strategy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Durán describes large-scale human sacrifices dedicated to the god Huitzilopochtli.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scale of sacrifices underscores the role of religion in legitimizing Aztec rulers and maintaining social cohesion through shared rituals​. It also may have fueled acts of war.</a:t>
                      </a:r>
                      <a:endParaRPr b="1" sz="11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